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Light Bold" charset="1" panose="00000800000000000000"/>
      <p:regular r:id="rId15"/>
    </p:embeddedFont>
    <p:embeddedFont>
      <p:font typeface="Montserrat Light" charset="1" panose="00000400000000000000"/>
      <p:regular r:id="rId16"/>
    </p:embeddedFont>
    <p:embeddedFont>
      <p:font typeface="Codec Pro ExtraBold" charset="1" panose="00000700000000000000"/>
      <p:regular r:id="rId17"/>
    </p:embeddedFont>
    <p:embeddedFont>
      <p:font typeface="Open Sans Light" charset="1" panose="020B0306030504020204"/>
      <p:regular r:id="rId18"/>
    </p:embeddedFont>
    <p:embeddedFont>
      <p:font typeface="Open Sauce"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420514" y="1028700"/>
            <a:ext cx="178499" cy="7539396"/>
            <a:chOff x="0" y="0"/>
            <a:chExt cx="37071" cy="1565809"/>
          </a:xfrm>
        </p:grpSpPr>
        <p:sp>
          <p:nvSpPr>
            <p:cNvPr name="Freeform 4" id="4"/>
            <p:cNvSpPr/>
            <p:nvPr/>
          </p:nvSpPr>
          <p:spPr>
            <a:xfrm flipH="false" flipV="false" rot="0">
              <a:off x="0" y="0"/>
              <a:ext cx="37071" cy="1565809"/>
            </a:xfrm>
            <a:custGeom>
              <a:avLst/>
              <a:gdLst/>
              <a:ahLst/>
              <a:cxnLst/>
              <a:rect r="r" b="b" t="t" l="l"/>
              <a:pathLst>
                <a:path h="1565809" w="37071">
                  <a:moveTo>
                    <a:pt x="0" y="0"/>
                  </a:moveTo>
                  <a:lnTo>
                    <a:pt x="37071" y="0"/>
                  </a:lnTo>
                  <a:lnTo>
                    <a:pt x="37071" y="1565809"/>
                  </a:lnTo>
                  <a:lnTo>
                    <a:pt x="0" y="1565809"/>
                  </a:lnTo>
                  <a:close/>
                </a:path>
              </a:pathLst>
            </a:custGeom>
            <a:solidFill>
              <a:srgbClr val="FFFFFF"/>
            </a:solidFill>
          </p:spPr>
        </p:sp>
        <p:sp>
          <p:nvSpPr>
            <p:cNvPr name="TextBox 5" id="5"/>
            <p:cNvSpPr txBox="true"/>
            <p:nvPr/>
          </p:nvSpPr>
          <p:spPr>
            <a:xfrm>
              <a:off x="0" y="-19050"/>
              <a:ext cx="37071" cy="1584859"/>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2136608" y="5076825"/>
            <a:ext cx="6041599" cy="3002894"/>
          </a:xfrm>
          <a:prstGeom prst="rect">
            <a:avLst/>
          </a:prstGeom>
        </p:spPr>
        <p:txBody>
          <a:bodyPr anchor="t" rtlCol="false" tIns="0" lIns="0" bIns="0" rIns="0">
            <a:spAutoFit/>
          </a:bodyPr>
          <a:lstStyle/>
          <a:p>
            <a:pPr algn="l">
              <a:lnSpc>
                <a:spcPts val="4586"/>
              </a:lnSpc>
            </a:pPr>
            <a:r>
              <a:rPr lang="en-US" sz="3275" spc="163" b="true">
                <a:solidFill>
                  <a:srgbClr val="FFFFFF"/>
                </a:solidFill>
                <a:latin typeface="Montserrat Light Bold"/>
                <a:ea typeface="Montserrat Light Bold"/>
                <a:cs typeface="Montserrat Light Bold"/>
                <a:sym typeface="Montserrat Light Bold"/>
              </a:rPr>
              <a:t>K</a:t>
            </a:r>
            <a:r>
              <a:rPr lang="en-US" sz="3275" spc="163">
                <a:solidFill>
                  <a:srgbClr val="FFFFFF"/>
                </a:solidFill>
                <a:latin typeface="Montserrat Light"/>
                <a:ea typeface="Montserrat Light"/>
                <a:cs typeface="Montserrat Light"/>
                <a:sym typeface="Montserrat Light"/>
              </a:rPr>
              <a:t>ONDAPALLI SANDEEP </a:t>
            </a:r>
          </a:p>
          <a:p>
            <a:pPr algn="l">
              <a:lnSpc>
                <a:spcPts val="4586"/>
              </a:lnSpc>
            </a:pPr>
            <a:r>
              <a:rPr lang="en-US" sz="3275" spc="163" b="true">
                <a:solidFill>
                  <a:srgbClr val="FFFFFF"/>
                </a:solidFill>
                <a:latin typeface="Montserrat Light Bold"/>
                <a:ea typeface="Montserrat Light Bold"/>
                <a:cs typeface="Montserrat Light Bold"/>
                <a:sym typeface="Montserrat Light Bold"/>
              </a:rPr>
              <a:t>Y</a:t>
            </a:r>
            <a:r>
              <a:rPr lang="en-US" sz="3275" spc="163">
                <a:solidFill>
                  <a:srgbClr val="FFFFFF"/>
                </a:solidFill>
                <a:latin typeface="Montserrat Light"/>
                <a:ea typeface="Montserrat Light"/>
                <a:cs typeface="Montserrat Light"/>
                <a:sym typeface="Montserrat Light"/>
              </a:rPr>
              <a:t>UVARAJ D B</a:t>
            </a:r>
          </a:p>
          <a:p>
            <a:pPr algn="l">
              <a:lnSpc>
                <a:spcPts val="4586"/>
              </a:lnSpc>
            </a:pPr>
            <a:r>
              <a:rPr lang="en-US" sz="3275" spc="163" b="true">
                <a:solidFill>
                  <a:srgbClr val="FFFFFF"/>
                </a:solidFill>
                <a:latin typeface="Montserrat Light Bold"/>
                <a:ea typeface="Montserrat Light Bold"/>
                <a:cs typeface="Montserrat Light Bold"/>
                <a:sym typeface="Montserrat Light Bold"/>
              </a:rPr>
              <a:t>Z</a:t>
            </a:r>
            <a:r>
              <a:rPr lang="en-US" sz="3275" spc="163">
                <a:solidFill>
                  <a:srgbClr val="FFFFFF"/>
                </a:solidFill>
                <a:latin typeface="Montserrat Light"/>
                <a:ea typeface="Montserrat Light"/>
                <a:cs typeface="Montserrat Light"/>
                <a:sym typeface="Montserrat Light"/>
              </a:rPr>
              <a:t>UBER</a:t>
            </a:r>
          </a:p>
          <a:p>
            <a:pPr algn="l">
              <a:lnSpc>
                <a:spcPts val="4586"/>
              </a:lnSpc>
            </a:pPr>
            <a:r>
              <a:rPr lang="en-US" sz="3275" spc="163" b="true">
                <a:solidFill>
                  <a:srgbClr val="FFFFFF"/>
                </a:solidFill>
                <a:latin typeface="Montserrat Light Bold"/>
                <a:ea typeface="Montserrat Light Bold"/>
                <a:cs typeface="Montserrat Light Bold"/>
                <a:sym typeface="Montserrat Light Bold"/>
              </a:rPr>
              <a:t>N</a:t>
            </a:r>
            <a:r>
              <a:rPr lang="en-US" sz="3275" spc="163">
                <a:solidFill>
                  <a:srgbClr val="FFFFFF"/>
                </a:solidFill>
                <a:latin typeface="Montserrat Light"/>
                <a:ea typeface="Montserrat Light"/>
                <a:cs typeface="Montserrat Light"/>
                <a:sym typeface="Montserrat Light"/>
              </a:rPr>
              <a:t>AVEEN KUMAR</a:t>
            </a:r>
          </a:p>
          <a:p>
            <a:pPr algn="l">
              <a:lnSpc>
                <a:spcPts val="4586"/>
              </a:lnSpc>
            </a:pPr>
            <a:r>
              <a:rPr lang="en-US" sz="3275" spc="163" b="true">
                <a:solidFill>
                  <a:srgbClr val="FFFFFF"/>
                </a:solidFill>
                <a:latin typeface="Montserrat Light Bold"/>
                <a:ea typeface="Montserrat Light Bold"/>
                <a:cs typeface="Montserrat Light Bold"/>
                <a:sym typeface="Montserrat Light Bold"/>
              </a:rPr>
              <a:t>S</a:t>
            </a:r>
            <a:r>
              <a:rPr lang="en-US" sz="3275" spc="163">
                <a:solidFill>
                  <a:srgbClr val="FFFFFF"/>
                </a:solidFill>
                <a:latin typeface="Montserrat Light"/>
                <a:ea typeface="Montserrat Light"/>
                <a:cs typeface="Montserrat Light"/>
                <a:sym typeface="Montserrat Light"/>
              </a:rPr>
              <a:t>YED ISMAIL</a:t>
            </a:r>
          </a:p>
        </p:txBody>
      </p:sp>
      <p:sp>
        <p:nvSpPr>
          <p:cNvPr name="TextBox 7" id="7"/>
          <p:cNvSpPr txBox="true"/>
          <p:nvPr/>
        </p:nvSpPr>
        <p:spPr>
          <a:xfrm rot="0">
            <a:off x="1876746" y="2558721"/>
            <a:ext cx="13027491" cy="2927089"/>
          </a:xfrm>
          <a:prstGeom prst="rect">
            <a:avLst/>
          </a:prstGeom>
        </p:spPr>
        <p:txBody>
          <a:bodyPr anchor="t" rtlCol="false" tIns="0" lIns="0" bIns="0" rIns="0">
            <a:spAutoFit/>
          </a:bodyPr>
          <a:lstStyle/>
          <a:p>
            <a:pPr algn="l">
              <a:lnSpc>
                <a:spcPts val="21180"/>
              </a:lnSpc>
            </a:pPr>
            <a:r>
              <a:rPr lang="en-US" sz="17650">
                <a:solidFill>
                  <a:srgbClr val="FFFFFF"/>
                </a:solidFill>
                <a:latin typeface="Codec Pro ExtraBold"/>
                <a:ea typeface="Codec Pro ExtraBold"/>
                <a:cs typeface="Codec Pro ExtraBold"/>
                <a:sym typeface="Codec Pro ExtraBold"/>
              </a:rPr>
              <a:t>KYZNS</a:t>
            </a:r>
          </a:p>
        </p:txBody>
      </p:sp>
      <p:sp>
        <p:nvSpPr>
          <p:cNvPr name="TextBox 8" id="8"/>
          <p:cNvSpPr txBox="true"/>
          <p:nvPr/>
        </p:nvSpPr>
        <p:spPr>
          <a:xfrm rot="0">
            <a:off x="1847070" y="809625"/>
            <a:ext cx="13027491" cy="2481680"/>
          </a:xfrm>
          <a:prstGeom prst="rect">
            <a:avLst/>
          </a:prstGeom>
        </p:spPr>
        <p:txBody>
          <a:bodyPr anchor="t" rtlCol="false" tIns="0" lIns="0" bIns="0" rIns="0">
            <a:spAutoFit/>
          </a:bodyPr>
          <a:lstStyle/>
          <a:p>
            <a:pPr algn="l">
              <a:lnSpc>
                <a:spcPts val="17885"/>
              </a:lnSpc>
            </a:pPr>
            <a:r>
              <a:rPr lang="en-US" sz="14904">
                <a:solidFill>
                  <a:srgbClr val="FFFFFF"/>
                </a:solidFill>
                <a:latin typeface="Codec Pro ExtraBold"/>
                <a:ea typeface="Codec Pro ExtraBold"/>
                <a:cs typeface="Codec Pro ExtraBold"/>
                <a:sym typeface="Codec Pro ExtraBold"/>
              </a:rPr>
              <a:t>TEAM</a:t>
            </a:r>
          </a:p>
        </p:txBody>
      </p:sp>
      <p:sp>
        <p:nvSpPr>
          <p:cNvPr name="Freeform 9" id="9"/>
          <p:cNvSpPr/>
          <p:nvPr/>
        </p:nvSpPr>
        <p:spPr>
          <a:xfrm flipH="false" flipV="false" rot="0">
            <a:off x="11390906" y="6134546"/>
            <a:ext cx="9856051" cy="8730429"/>
          </a:xfrm>
          <a:custGeom>
            <a:avLst/>
            <a:gdLst/>
            <a:ahLst/>
            <a:cxnLst/>
            <a:rect r="r" b="b" t="t" l="l"/>
            <a:pathLst>
              <a:path h="8730429" w="9856051">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219488" y="-4493967"/>
            <a:ext cx="8438976" cy="7475193"/>
          </a:xfrm>
          <a:custGeom>
            <a:avLst/>
            <a:gdLst/>
            <a:ahLst/>
            <a:cxnLst/>
            <a:rect r="r" b="b" t="t" l="l"/>
            <a:pathLst>
              <a:path h="7475193" w="8438976">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47927" y="8613797"/>
            <a:ext cx="1057638" cy="634583"/>
          </a:xfrm>
          <a:custGeom>
            <a:avLst/>
            <a:gdLst/>
            <a:ahLst/>
            <a:cxnLst/>
            <a:rect r="r" b="b" t="t" l="l"/>
            <a:pathLst>
              <a:path h="634583" w="1057638">
                <a:moveTo>
                  <a:pt x="0" y="0"/>
                </a:moveTo>
                <a:lnTo>
                  <a:pt x="1057637" y="0"/>
                </a:lnTo>
                <a:lnTo>
                  <a:pt x="1057637" y="634582"/>
                </a:lnTo>
                <a:lnTo>
                  <a:pt x="0" y="6345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65505"/>
            <a:ext cx="18288000" cy="6519314"/>
          </a:xfrm>
          <a:custGeom>
            <a:avLst/>
            <a:gdLst/>
            <a:ahLst/>
            <a:cxnLst/>
            <a:rect r="r" b="b" t="t" l="l"/>
            <a:pathLst>
              <a:path h="6519314" w="18288000">
                <a:moveTo>
                  <a:pt x="0" y="0"/>
                </a:moveTo>
                <a:lnTo>
                  <a:pt x="18288000" y="0"/>
                </a:lnTo>
                <a:lnTo>
                  <a:pt x="18288000" y="6519314"/>
                </a:lnTo>
                <a:lnTo>
                  <a:pt x="0" y="6519314"/>
                </a:lnTo>
                <a:lnTo>
                  <a:pt x="0" y="0"/>
                </a:lnTo>
                <a:close/>
              </a:path>
            </a:pathLst>
          </a:custGeom>
          <a:blipFill>
            <a:blip r:embed="rId2"/>
            <a:stretch>
              <a:fillRect l="0" t="-11367" r="0" b="-75879"/>
            </a:stretch>
          </a:blipFill>
        </p:spPr>
      </p:sp>
      <p:sp>
        <p:nvSpPr>
          <p:cNvPr name="TextBox 3" id="3"/>
          <p:cNvSpPr txBox="true"/>
          <p:nvPr/>
        </p:nvSpPr>
        <p:spPr>
          <a:xfrm rot="0">
            <a:off x="-841480" y="7524749"/>
            <a:ext cx="19970960" cy="1352550"/>
          </a:xfrm>
          <a:prstGeom prst="rect">
            <a:avLst/>
          </a:prstGeom>
        </p:spPr>
        <p:txBody>
          <a:bodyPr anchor="t" rtlCol="false" tIns="0" lIns="0" bIns="0" rIns="0">
            <a:spAutoFit/>
          </a:bodyPr>
          <a:lstStyle/>
          <a:p>
            <a:pPr algn="ctr">
              <a:lnSpc>
                <a:spcPts val="9600"/>
              </a:lnSpc>
            </a:pPr>
            <a:r>
              <a:rPr lang="en-US" sz="8000">
                <a:solidFill>
                  <a:srgbClr val="000000"/>
                </a:solidFill>
                <a:latin typeface="Codec Pro ExtraBold"/>
                <a:ea typeface="Codec Pro ExtraBold"/>
                <a:cs typeface="Codec Pro ExtraBold"/>
                <a:sym typeface="Codec Pro ExtraBold"/>
              </a:rPr>
              <a:t>TEAM TRAVEL PLANNING TOOL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13500" y="7462685"/>
            <a:ext cx="6376911" cy="5648629"/>
          </a:xfrm>
          <a:custGeom>
            <a:avLst/>
            <a:gdLst/>
            <a:ahLst/>
            <a:cxnLst/>
            <a:rect r="r" b="b" t="t" l="l"/>
            <a:pathLst>
              <a:path h="5648629" w="6376911">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83223" y="-2696907"/>
            <a:ext cx="8411905" cy="7451214"/>
          </a:xfrm>
          <a:custGeom>
            <a:avLst/>
            <a:gdLst/>
            <a:ahLst/>
            <a:cxnLst/>
            <a:rect r="r" b="b" t="t" l="l"/>
            <a:pathLst>
              <a:path h="7451214" w="8411905">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09344" y="475387"/>
            <a:ext cx="9108135" cy="1499360"/>
          </a:xfrm>
          <a:prstGeom prst="rect">
            <a:avLst/>
          </a:prstGeom>
        </p:spPr>
        <p:txBody>
          <a:bodyPr anchor="t" rtlCol="false" tIns="0" lIns="0" bIns="0" rIns="0">
            <a:spAutoFit/>
          </a:bodyPr>
          <a:lstStyle/>
          <a:p>
            <a:pPr algn="l" marL="0" indent="0" lvl="0">
              <a:lnSpc>
                <a:spcPts val="10769"/>
              </a:lnSpc>
              <a:spcBef>
                <a:spcPct val="0"/>
              </a:spcBef>
            </a:pPr>
            <a:r>
              <a:rPr lang="en-US" sz="8974">
                <a:solidFill>
                  <a:srgbClr val="1A1A1A"/>
                </a:solidFill>
                <a:latin typeface="Codec Pro ExtraBold"/>
                <a:ea typeface="Codec Pro ExtraBold"/>
                <a:cs typeface="Codec Pro ExtraBold"/>
                <a:sym typeface="Codec Pro ExtraBold"/>
              </a:rPr>
              <a:t>INTRODUCTION:</a:t>
            </a:r>
          </a:p>
        </p:txBody>
      </p:sp>
      <p:sp>
        <p:nvSpPr>
          <p:cNvPr name="TextBox 5" id="5"/>
          <p:cNvSpPr txBox="true"/>
          <p:nvPr/>
        </p:nvSpPr>
        <p:spPr>
          <a:xfrm rot="0">
            <a:off x="1201552" y="2443655"/>
            <a:ext cx="15204166" cy="5309636"/>
          </a:xfrm>
          <a:prstGeom prst="rect">
            <a:avLst/>
          </a:prstGeom>
        </p:spPr>
        <p:txBody>
          <a:bodyPr anchor="t" rtlCol="false" tIns="0" lIns="0" bIns="0" rIns="0">
            <a:spAutoFit/>
          </a:bodyPr>
          <a:lstStyle/>
          <a:p>
            <a:pPr algn="just">
              <a:lnSpc>
                <a:spcPts val="6067"/>
              </a:lnSpc>
              <a:spcBef>
                <a:spcPct val="0"/>
              </a:spcBef>
            </a:pPr>
            <a:r>
              <a:rPr lang="en-US" sz="4334">
                <a:solidFill>
                  <a:srgbClr val="11100E"/>
                </a:solidFill>
                <a:latin typeface="Montserrat Light"/>
                <a:ea typeface="Montserrat Light"/>
                <a:cs typeface="Montserrat Light"/>
                <a:sym typeface="Montserrat Light"/>
              </a:rPr>
              <a:t>A Team Travel Planning Tool is a software platform designed to streamline the process of organizing group travel, typically for businesses, sports teams, or large organizations. It simplifies tasks such as booking flights, accommodations, transportation, and managing itineraries, while ensuring that the specific needs of the group are met.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521548" cy="10287000"/>
          </a:xfrm>
          <a:custGeom>
            <a:avLst/>
            <a:gdLst/>
            <a:ahLst/>
            <a:cxnLst/>
            <a:rect r="r" b="b" t="t" l="l"/>
            <a:pathLst>
              <a:path h="10287000" w="18521548">
                <a:moveTo>
                  <a:pt x="0" y="0"/>
                </a:moveTo>
                <a:lnTo>
                  <a:pt x="18521548" y="0"/>
                </a:lnTo>
                <a:lnTo>
                  <a:pt x="18521548" y="10287000"/>
                </a:lnTo>
                <a:lnTo>
                  <a:pt x="0" y="10287000"/>
                </a:lnTo>
                <a:lnTo>
                  <a:pt x="0" y="0"/>
                </a:lnTo>
                <a:close/>
              </a:path>
            </a:pathLst>
          </a:custGeom>
          <a:blipFill>
            <a:blip r:embed="rId2"/>
            <a:stretch>
              <a:fillRect l="-36273" t="-43504" r="0" b="-52782"/>
            </a:stretch>
          </a:blipFill>
        </p:spPr>
      </p:sp>
      <p:sp>
        <p:nvSpPr>
          <p:cNvPr name="TextBox 3" id="3"/>
          <p:cNvSpPr txBox="true"/>
          <p:nvPr/>
        </p:nvSpPr>
        <p:spPr>
          <a:xfrm rot="0">
            <a:off x="729257" y="7120041"/>
            <a:ext cx="7151036" cy="1333500"/>
          </a:xfrm>
          <a:prstGeom prst="rect">
            <a:avLst/>
          </a:prstGeom>
        </p:spPr>
        <p:txBody>
          <a:bodyPr anchor="t" rtlCol="false" tIns="0" lIns="0" bIns="0" rIns="0">
            <a:spAutoFit/>
          </a:bodyPr>
          <a:lstStyle/>
          <a:p>
            <a:pPr algn="l" marL="0" indent="0" lvl="0">
              <a:lnSpc>
                <a:spcPts val="9536"/>
              </a:lnSpc>
              <a:spcBef>
                <a:spcPct val="0"/>
              </a:spcBef>
            </a:pPr>
            <a:r>
              <a:rPr lang="en-US" sz="7947">
                <a:solidFill>
                  <a:srgbClr val="1A1A1A"/>
                </a:solidFill>
                <a:latin typeface="Codec Pro ExtraBold"/>
                <a:ea typeface="Codec Pro ExtraBold"/>
                <a:cs typeface="Codec Pro ExtraBold"/>
                <a:sym typeface="Codec Pro ExtraBold"/>
              </a:rPr>
              <a:t>OBJECTIVES:</a:t>
            </a:r>
          </a:p>
        </p:txBody>
      </p:sp>
      <p:grpSp>
        <p:nvGrpSpPr>
          <p:cNvPr name="Group 4" id="4"/>
          <p:cNvGrpSpPr/>
          <p:nvPr/>
        </p:nvGrpSpPr>
        <p:grpSpPr>
          <a:xfrm rot="0">
            <a:off x="8790878" y="1833459"/>
            <a:ext cx="8894384" cy="6620083"/>
            <a:chOff x="0" y="0"/>
            <a:chExt cx="2342554" cy="1743561"/>
          </a:xfrm>
        </p:grpSpPr>
        <p:sp>
          <p:nvSpPr>
            <p:cNvPr name="Freeform 5" id="5"/>
            <p:cNvSpPr/>
            <p:nvPr/>
          </p:nvSpPr>
          <p:spPr>
            <a:xfrm flipH="false" flipV="false" rot="0">
              <a:off x="0" y="0"/>
              <a:ext cx="2342554" cy="1743561"/>
            </a:xfrm>
            <a:custGeom>
              <a:avLst/>
              <a:gdLst/>
              <a:ahLst/>
              <a:cxnLst/>
              <a:rect r="r" b="b" t="t" l="l"/>
              <a:pathLst>
                <a:path h="1743561" w="2342554">
                  <a:moveTo>
                    <a:pt x="0" y="0"/>
                  </a:moveTo>
                  <a:lnTo>
                    <a:pt x="2342554" y="0"/>
                  </a:lnTo>
                  <a:lnTo>
                    <a:pt x="2342554" y="1743561"/>
                  </a:lnTo>
                  <a:lnTo>
                    <a:pt x="0" y="1743561"/>
                  </a:lnTo>
                  <a:close/>
                </a:path>
              </a:pathLst>
            </a:custGeom>
            <a:solidFill>
              <a:srgbClr val="1A1A1A"/>
            </a:solidFill>
          </p:spPr>
        </p:sp>
        <p:sp>
          <p:nvSpPr>
            <p:cNvPr name="TextBox 6" id="6"/>
            <p:cNvSpPr txBox="true"/>
            <p:nvPr/>
          </p:nvSpPr>
          <p:spPr>
            <a:xfrm>
              <a:off x="0" y="-47625"/>
              <a:ext cx="2342554" cy="1791186"/>
            </a:xfrm>
            <a:prstGeom prst="rect">
              <a:avLst/>
            </a:prstGeom>
          </p:spPr>
          <p:txBody>
            <a:bodyPr anchor="ctr" rtlCol="false" tIns="50800" lIns="50800" bIns="50800" rIns="50800"/>
            <a:lstStyle/>
            <a:p>
              <a:pPr algn="l">
                <a:lnSpc>
                  <a:spcPts val="4007"/>
                </a:lnSpc>
              </a:pPr>
              <a:r>
                <a:rPr lang="en-US" sz="2903" spc="284">
                  <a:solidFill>
                    <a:srgbClr val="FFFFFF"/>
                  </a:solidFill>
                  <a:latin typeface="Open Sans Light"/>
                  <a:ea typeface="Open Sans Light"/>
                  <a:cs typeface="Open Sans Light"/>
                  <a:sym typeface="Open Sans Light"/>
                </a:rPr>
                <a:t>To develop a team travel planning tool that streamlines and simplifies the coordination of the team trips by providing features such as cost tracking , transportation and accommodation bookings and team communication.</a:t>
              </a:r>
            </a:p>
            <a:p>
              <a:pPr algn="ctr">
                <a:lnSpc>
                  <a:spcPts val="4007"/>
                </a:lnSpc>
              </a:pPr>
              <a:r>
                <a:rPr lang="en-US" sz="2903" spc="284">
                  <a:solidFill>
                    <a:srgbClr val="FFFFFF"/>
                  </a:solidFill>
                  <a:latin typeface="Open Sans Light"/>
                  <a:ea typeface="Open Sans Light"/>
                  <a:cs typeface="Open Sans Light"/>
                  <a:sym typeface="Open Sans Light"/>
                </a:rPr>
                <a:t>By improving efficiency and reducing time spent logistics.</a:t>
              </a:r>
            </a:p>
          </p:txBody>
        </p:sp>
      </p:grpSp>
      <p:sp>
        <p:nvSpPr>
          <p:cNvPr name="TextBox 7" id="7"/>
          <p:cNvSpPr txBox="true"/>
          <p:nvPr/>
        </p:nvSpPr>
        <p:spPr>
          <a:xfrm rot="0">
            <a:off x="11971038" y="5124450"/>
            <a:ext cx="2755801" cy="353060"/>
          </a:xfrm>
          <a:prstGeom prst="rect">
            <a:avLst/>
          </a:prstGeom>
        </p:spPr>
        <p:txBody>
          <a:bodyPr anchor="t" rtlCol="false" tIns="0" lIns="0" bIns="0" rIns="0">
            <a:spAutoFit/>
          </a:bodyPr>
          <a:lstStyle/>
          <a:p>
            <a:pPr algn="ctr">
              <a:lnSpc>
                <a:spcPts val="2859"/>
              </a:lnSpc>
              <a:spcBef>
                <a:spcPct val="0"/>
              </a:spcBef>
            </a:pPr>
            <a:r>
              <a:rPr lang="en-US" sz="2199">
                <a:solidFill>
                  <a:srgbClr val="1A1A1A"/>
                </a:solidFill>
                <a:latin typeface="Open Sauce"/>
                <a:ea typeface="Open Sauce"/>
                <a:cs typeface="Open Sauce"/>
                <a:sym typeface="Open Sauce"/>
              </a:rPr>
              <a:t>Hhhjdjdjdjjdjdjdjdjdjd</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6861379" y="5693149"/>
            <a:ext cx="4565242" cy="3473455"/>
          </a:xfrm>
          <a:prstGeom prst="rect">
            <a:avLst/>
          </a:prstGeom>
        </p:spPr>
        <p:txBody>
          <a:bodyPr anchor="t" rtlCol="false" tIns="0" lIns="0" bIns="0" rIns="0">
            <a:spAutoFit/>
          </a:bodyPr>
          <a:lstStyle/>
          <a:p>
            <a:pPr algn="ctr">
              <a:lnSpc>
                <a:spcPts val="4573"/>
              </a:lnSpc>
            </a:pPr>
            <a:r>
              <a:rPr lang="en-US" sz="3266" b="true">
                <a:solidFill>
                  <a:srgbClr val="000000"/>
                </a:solidFill>
                <a:latin typeface="Montserrat Light Bold"/>
                <a:ea typeface="Montserrat Light Bold"/>
                <a:cs typeface="Montserrat Light Bold"/>
                <a:sym typeface="Montserrat Light Bold"/>
              </a:rPr>
              <a:t>4.Transportation and accommodation Booking:</a:t>
            </a:r>
          </a:p>
          <a:p>
            <a:pPr algn="ctr">
              <a:lnSpc>
                <a:spcPts val="4573"/>
              </a:lnSpc>
            </a:pPr>
            <a:r>
              <a:rPr lang="en-US" sz="3266">
                <a:solidFill>
                  <a:srgbClr val="000000"/>
                </a:solidFill>
                <a:latin typeface="Montserrat Light"/>
                <a:ea typeface="Montserrat Light"/>
                <a:cs typeface="Montserrat Light"/>
                <a:sym typeface="Montserrat Light"/>
              </a:rPr>
              <a:t>search and compare options for transportation.</a:t>
            </a:r>
          </a:p>
        </p:txBody>
      </p:sp>
      <p:sp>
        <p:nvSpPr>
          <p:cNvPr name="TextBox 3" id="3"/>
          <p:cNvSpPr txBox="true"/>
          <p:nvPr/>
        </p:nvSpPr>
        <p:spPr>
          <a:xfrm rot="0">
            <a:off x="1299415" y="2255485"/>
            <a:ext cx="4388621" cy="2532788"/>
          </a:xfrm>
          <a:prstGeom prst="rect">
            <a:avLst/>
          </a:prstGeom>
        </p:spPr>
        <p:txBody>
          <a:bodyPr anchor="t" rtlCol="false" tIns="0" lIns="0" bIns="0" rIns="0">
            <a:spAutoFit/>
          </a:bodyPr>
          <a:lstStyle/>
          <a:p>
            <a:pPr algn="ctr">
              <a:lnSpc>
                <a:spcPts val="4062"/>
              </a:lnSpc>
            </a:pPr>
            <a:r>
              <a:rPr lang="en-US" sz="2901" b="true">
                <a:solidFill>
                  <a:srgbClr val="000000"/>
                </a:solidFill>
                <a:latin typeface="Montserrat Light Bold"/>
                <a:ea typeface="Montserrat Light Bold"/>
                <a:cs typeface="Montserrat Light Bold"/>
                <a:sym typeface="Montserrat Light Bold"/>
              </a:rPr>
              <a:t>1.Input team details</a:t>
            </a:r>
            <a:r>
              <a:rPr lang="en-US" sz="2901">
                <a:solidFill>
                  <a:srgbClr val="000000"/>
                </a:solidFill>
                <a:latin typeface="Montserrat Light"/>
                <a:ea typeface="Montserrat Light"/>
                <a:cs typeface="Montserrat Light"/>
                <a:sym typeface="Montserrat Light"/>
              </a:rPr>
              <a:t> :</a:t>
            </a:r>
          </a:p>
          <a:p>
            <a:pPr algn="ctr">
              <a:lnSpc>
                <a:spcPts val="4062"/>
              </a:lnSpc>
            </a:pPr>
            <a:r>
              <a:rPr lang="en-US" sz="2901">
                <a:solidFill>
                  <a:srgbClr val="000000"/>
                </a:solidFill>
                <a:latin typeface="Montserrat Light"/>
                <a:ea typeface="Montserrat Light"/>
                <a:cs typeface="Montserrat Light"/>
                <a:sym typeface="Montserrat Light"/>
              </a:rPr>
              <a:t>Gather information about team members.(names,contact informations</a:t>
            </a:r>
          </a:p>
        </p:txBody>
      </p:sp>
      <p:sp>
        <p:nvSpPr>
          <p:cNvPr name="TextBox 4" id="4"/>
          <p:cNvSpPr txBox="true"/>
          <p:nvPr/>
        </p:nvSpPr>
        <p:spPr>
          <a:xfrm rot="0">
            <a:off x="6506954" y="2245960"/>
            <a:ext cx="4269460" cy="2542313"/>
          </a:xfrm>
          <a:prstGeom prst="rect">
            <a:avLst/>
          </a:prstGeom>
        </p:spPr>
        <p:txBody>
          <a:bodyPr anchor="t" rtlCol="false" tIns="0" lIns="0" bIns="0" rIns="0">
            <a:spAutoFit/>
          </a:bodyPr>
          <a:lstStyle/>
          <a:p>
            <a:pPr algn="ctr">
              <a:lnSpc>
                <a:spcPts val="4015"/>
              </a:lnSpc>
            </a:pPr>
            <a:r>
              <a:rPr lang="en-US" sz="2868" b="true">
                <a:solidFill>
                  <a:srgbClr val="000000"/>
                </a:solidFill>
                <a:latin typeface="Montserrat Light Bold"/>
                <a:ea typeface="Montserrat Light Bold"/>
                <a:cs typeface="Montserrat Light Bold"/>
                <a:sym typeface="Montserrat Light Bold"/>
              </a:rPr>
              <a:t>2.Define trip parameters:</a:t>
            </a:r>
          </a:p>
          <a:p>
            <a:pPr algn="ctr">
              <a:lnSpc>
                <a:spcPts val="4015"/>
              </a:lnSpc>
            </a:pPr>
            <a:r>
              <a:rPr lang="en-US" sz="2868">
                <a:solidFill>
                  <a:srgbClr val="000000"/>
                </a:solidFill>
                <a:latin typeface="Montserrat Light"/>
                <a:ea typeface="Montserrat Light"/>
                <a:cs typeface="Montserrat Light"/>
                <a:sym typeface="Montserrat Light"/>
              </a:rPr>
              <a:t>Specify destination, travel dates and budget </a:t>
            </a:r>
          </a:p>
        </p:txBody>
      </p:sp>
      <p:sp>
        <p:nvSpPr>
          <p:cNvPr name="TextBox 5" id="5"/>
          <p:cNvSpPr txBox="true"/>
          <p:nvPr/>
        </p:nvSpPr>
        <p:spPr>
          <a:xfrm rot="0">
            <a:off x="11595564" y="2245960"/>
            <a:ext cx="4586869" cy="2367021"/>
          </a:xfrm>
          <a:prstGeom prst="rect">
            <a:avLst/>
          </a:prstGeom>
        </p:spPr>
        <p:txBody>
          <a:bodyPr anchor="t" rtlCol="false" tIns="0" lIns="0" bIns="0" rIns="0">
            <a:spAutoFit/>
          </a:bodyPr>
          <a:lstStyle/>
          <a:p>
            <a:pPr algn="ctr">
              <a:lnSpc>
                <a:spcPts val="4742"/>
              </a:lnSpc>
            </a:pPr>
            <a:r>
              <a:rPr lang="en-US" sz="3387" b="true">
                <a:solidFill>
                  <a:srgbClr val="000000"/>
                </a:solidFill>
                <a:latin typeface="Montserrat Light Bold"/>
                <a:ea typeface="Montserrat Light Bold"/>
                <a:cs typeface="Montserrat Light Bold"/>
                <a:sym typeface="Montserrat Light Bold"/>
              </a:rPr>
              <a:t>3.Budget Allocation:</a:t>
            </a:r>
          </a:p>
          <a:p>
            <a:pPr algn="ctr">
              <a:lnSpc>
                <a:spcPts val="4742"/>
              </a:lnSpc>
            </a:pPr>
            <a:r>
              <a:rPr lang="en-US" sz="3387">
                <a:solidFill>
                  <a:srgbClr val="000000"/>
                </a:solidFill>
                <a:latin typeface="Montserrat Light"/>
                <a:ea typeface="Montserrat Light"/>
                <a:cs typeface="Montserrat Light"/>
                <a:sym typeface="Montserrat Light"/>
              </a:rPr>
              <a:t>Estimate cost for travel, food and activities.</a:t>
            </a:r>
          </a:p>
        </p:txBody>
      </p:sp>
      <p:grpSp>
        <p:nvGrpSpPr>
          <p:cNvPr name="Group 6" id="6"/>
          <p:cNvGrpSpPr/>
          <p:nvPr/>
        </p:nvGrpSpPr>
        <p:grpSpPr>
          <a:xfrm rot="0">
            <a:off x="15911486" y="-1344577"/>
            <a:ext cx="5440505" cy="54405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8" id="8"/>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3015781" y="6373393"/>
            <a:ext cx="5440505" cy="54405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1" id="11"/>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508339" y="120166"/>
            <a:ext cx="6474522" cy="1217594"/>
          </a:xfrm>
          <a:prstGeom prst="rect">
            <a:avLst/>
          </a:prstGeom>
        </p:spPr>
        <p:txBody>
          <a:bodyPr anchor="t" rtlCol="false" tIns="0" lIns="0" bIns="0" rIns="0">
            <a:spAutoFit/>
          </a:bodyPr>
          <a:lstStyle/>
          <a:p>
            <a:pPr algn="r" marL="0" indent="0" lvl="0">
              <a:lnSpc>
                <a:spcPts val="8773"/>
              </a:lnSpc>
              <a:spcBef>
                <a:spcPct val="0"/>
              </a:spcBef>
            </a:pPr>
            <a:r>
              <a:rPr lang="en-US" sz="7310">
                <a:solidFill>
                  <a:srgbClr val="1A1A1A"/>
                </a:solidFill>
                <a:latin typeface="Codec Pro ExtraBold"/>
                <a:ea typeface="Codec Pro ExtraBold"/>
                <a:cs typeface="Codec Pro ExtraBold"/>
                <a:sym typeface="Codec Pro ExtraBold"/>
              </a:rPr>
              <a:t>ALGORITHM: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6045794" y="487318"/>
            <a:ext cx="11401830" cy="8770982"/>
          </a:xfrm>
          <a:custGeom>
            <a:avLst/>
            <a:gdLst/>
            <a:ahLst/>
            <a:cxnLst/>
            <a:rect r="r" b="b" t="t" l="l"/>
            <a:pathLst>
              <a:path h="8770982" w="11401830">
                <a:moveTo>
                  <a:pt x="0" y="0"/>
                </a:moveTo>
                <a:lnTo>
                  <a:pt x="11401830" y="0"/>
                </a:lnTo>
                <a:lnTo>
                  <a:pt x="11401830" y="8770982"/>
                </a:lnTo>
                <a:lnTo>
                  <a:pt x="0" y="8770982"/>
                </a:lnTo>
                <a:lnTo>
                  <a:pt x="0" y="0"/>
                </a:lnTo>
                <a:close/>
              </a:path>
            </a:pathLst>
          </a:custGeom>
          <a:blipFill>
            <a:blip r:embed="rId2"/>
            <a:stretch>
              <a:fillRect l="-117" t="-1964" r="-117" b="-1347"/>
            </a:stretch>
          </a:blipFill>
        </p:spPr>
      </p:sp>
      <p:sp>
        <p:nvSpPr>
          <p:cNvPr name="TextBox 3" id="3"/>
          <p:cNvSpPr txBox="true"/>
          <p:nvPr/>
        </p:nvSpPr>
        <p:spPr>
          <a:xfrm rot="0">
            <a:off x="1028700" y="363493"/>
            <a:ext cx="7523009" cy="1282932"/>
          </a:xfrm>
          <a:prstGeom prst="rect">
            <a:avLst/>
          </a:prstGeom>
        </p:spPr>
        <p:txBody>
          <a:bodyPr anchor="t" rtlCol="false" tIns="0" lIns="0" bIns="0" rIns="0">
            <a:spAutoFit/>
          </a:bodyPr>
          <a:lstStyle/>
          <a:p>
            <a:pPr algn="l" marL="0" indent="0" lvl="1">
              <a:lnSpc>
                <a:spcPts val="9222"/>
              </a:lnSpc>
              <a:spcBef>
                <a:spcPct val="0"/>
              </a:spcBef>
            </a:pPr>
            <a:r>
              <a:rPr lang="en-US" sz="7685">
                <a:solidFill>
                  <a:srgbClr val="1A1A1A"/>
                </a:solidFill>
                <a:latin typeface="Codec Pro ExtraBold"/>
                <a:ea typeface="Codec Pro ExtraBold"/>
                <a:cs typeface="Codec Pro ExtraBold"/>
                <a:sym typeface="Codec Pro ExtraBold"/>
              </a:rPr>
              <a:t>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4906403" y="-6309901"/>
            <a:ext cx="12413176" cy="10995516"/>
          </a:xfrm>
          <a:custGeom>
            <a:avLst/>
            <a:gdLst/>
            <a:ahLst/>
            <a:cxnLst/>
            <a:rect r="r" b="b" t="t" l="l"/>
            <a:pathLst>
              <a:path h="10995516" w="1241317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5762" y="6885979"/>
            <a:ext cx="12413176" cy="10995516"/>
          </a:xfrm>
          <a:custGeom>
            <a:avLst/>
            <a:gdLst/>
            <a:ahLst/>
            <a:cxnLst/>
            <a:rect r="r" b="b" t="t" l="l"/>
            <a:pathLst>
              <a:path h="10995516" w="1241317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849786" y="1541780"/>
            <a:ext cx="13198666" cy="6287668"/>
            <a:chOff x="0" y="0"/>
            <a:chExt cx="3476192" cy="1656011"/>
          </a:xfrm>
        </p:grpSpPr>
        <p:sp>
          <p:nvSpPr>
            <p:cNvPr name="Freeform 5" id="5"/>
            <p:cNvSpPr/>
            <p:nvPr/>
          </p:nvSpPr>
          <p:spPr>
            <a:xfrm flipH="false" flipV="false" rot="0">
              <a:off x="0" y="0"/>
              <a:ext cx="3476192" cy="1656012"/>
            </a:xfrm>
            <a:custGeom>
              <a:avLst/>
              <a:gdLst/>
              <a:ahLst/>
              <a:cxnLst/>
              <a:rect r="r" b="b" t="t" l="l"/>
              <a:pathLst>
                <a:path h="1656012" w="3476192">
                  <a:moveTo>
                    <a:pt x="0" y="0"/>
                  </a:moveTo>
                  <a:lnTo>
                    <a:pt x="3476192" y="0"/>
                  </a:lnTo>
                  <a:lnTo>
                    <a:pt x="3476192" y="1656012"/>
                  </a:lnTo>
                  <a:lnTo>
                    <a:pt x="0" y="1656012"/>
                  </a:lnTo>
                  <a:close/>
                </a:path>
              </a:pathLst>
            </a:custGeom>
            <a:solidFill>
              <a:srgbClr val="FFFFFF"/>
            </a:solidFill>
          </p:spPr>
        </p:sp>
        <p:sp>
          <p:nvSpPr>
            <p:cNvPr name="TextBox 6" id="6"/>
            <p:cNvSpPr txBox="true"/>
            <p:nvPr/>
          </p:nvSpPr>
          <p:spPr>
            <a:xfrm>
              <a:off x="0" y="-57150"/>
              <a:ext cx="3476192" cy="1713161"/>
            </a:xfrm>
            <a:prstGeom prst="rect">
              <a:avLst/>
            </a:prstGeom>
          </p:spPr>
          <p:txBody>
            <a:bodyPr anchor="ctr" rtlCol="false" tIns="254000" lIns="254000" bIns="254000" rIns="254000"/>
            <a:lstStyle/>
            <a:p>
              <a:pPr algn="ctr">
                <a:lnSpc>
                  <a:spcPts val="3795"/>
                </a:lnSpc>
              </a:pPr>
            </a:p>
          </p:txBody>
        </p:sp>
      </p:grpSp>
      <p:sp>
        <p:nvSpPr>
          <p:cNvPr name="TextBox 7" id="7"/>
          <p:cNvSpPr txBox="true"/>
          <p:nvPr/>
        </p:nvSpPr>
        <p:spPr>
          <a:xfrm rot="0">
            <a:off x="1028700" y="510078"/>
            <a:ext cx="6201656" cy="941995"/>
          </a:xfrm>
          <a:prstGeom prst="rect">
            <a:avLst/>
          </a:prstGeom>
        </p:spPr>
        <p:txBody>
          <a:bodyPr anchor="t" rtlCol="false" tIns="0" lIns="0" bIns="0" rIns="0">
            <a:spAutoFit/>
          </a:bodyPr>
          <a:lstStyle/>
          <a:p>
            <a:pPr algn="l">
              <a:lnSpc>
                <a:spcPts val="6705"/>
              </a:lnSpc>
            </a:pPr>
            <a:r>
              <a:rPr lang="en-US" sz="5588">
                <a:solidFill>
                  <a:srgbClr val="1A1A1A"/>
                </a:solidFill>
                <a:latin typeface="Codec Pro ExtraBold"/>
                <a:ea typeface="Codec Pro ExtraBold"/>
                <a:cs typeface="Codec Pro ExtraBold"/>
                <a:sym typeface="Codec Pro ExtraBold"/>
              </a:rPr>
              <a:t>CONCLUSION</a:t>
            </a:r>
          </a:p>
        </p:txBody>
      </p:sp>
      <p:sp>
        <p:nvSpPr>
          <p:cNvPr name="TextBox 8" id="8"/>
          <p:cNvSpPr txBox="true"/>
          <p:nvPr/>
        </p:nvSpPr>
        <p:spPr>
          <a:xfrm rot="0">
            <a:off x="3615797" y="2088701"/>
            <a:ext cx="11290606" cy="5009341"/>
          </a:xfrm>
          <a:prstGeom prst="rect">
            <a:avLst/>
          </a:prstGeom>
        </p:spPr>
        <p:txBody>
          <a:bodyPr anchor="t" rtlCol="false" tIns="0" lIns="0" bIns="0" rIns="0">
            <a:spAutoFit/>
          </a:bodyPr>
          <a:lstStyle/>
          <a:p>
            <a:pPr algn="just">
              <a:lnSpc>
                <a:spcPts val="4957"/>
              </a:lnSpc>
              <a:spcBef>
                <a:spcPct val="0"/>
              </a:spcBef>
            </a:pPr>
            <a:r>
              <a:rPr lang="en-US" sz="3813">
                <a:solidFill>
                  <a:srgbClr val="1A1A1A"/>
                </a:solidFill>
                <a:latin typeface="Open Sauce"/>
                <a:ea typeface="Open Sauce"/>
                <a:cs typeface="Open Sauce"/>
                <a:sym typeface="Open Sauce"/>
              </a:rPr>
              <a:t>The Team Travel Planning Tool program is a user-friendly and efficient software solution designed to manage team travel plans. The program allows users to create, view, update, and delete trips, as well as add and manage team members. With its intuitive menu-driven interface, users can easily navigate and perform various operations.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4906403" y="-6309901"/>
            <a:ext cx="12413176" cy="10995516"/>
          </a:xfrm>
          <a:custGeom>
            <a:avLst/>
            <a:gdLst/>
            <a:ahLst/>
            <a:cxnLst/>
            <a:rect r="r" b="b" t="t" l="l"/>
            <a:pathLst>
              <a:path h="10995516" w="1241317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35762" y="6885979"/>
            <a:ext cx="12413176" cy="10995516"/>
          </a:xfrm>
          <a:custGeom>
            <a:avLst/>
            <a:gdLst/>
            <a:ahLst/>
            <a:cxnLst/>
            <a:rect r="r" b="b" t="t" l="l"/>
            <a:pathLst>
              <a:path h="10995516" w="1241317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372394" y="1627916"/>
            <a:ext cx="13198666" cy="6632214"/>
            <a:chOff x="0" y="0"/>
            <a:chExt cx="3476192" cy="1746756"/>
          </a:xfrm>
        </p:grpSpPr>
        <p:sp>
          <p:nvSpPr>
            <p:cNvPr name="Freeform 5" id="5"/>
            <p:cNvSpPr/>
            <p:nvPr/>
          </p:nvSpPr>
          <p:spPr>
            <a:xfrm flipH="false" flipV="false" rot="0">
              <a:off x="0" y="0"/>
              <a:ext cx="3476192" cy="1746756"/>
            </a:xfrm>
            <a:custGeom>
              <a:avLst/>
              <a:gdLst/>
              <a:ahLst/>
              <a:cxnLst/>
              <a:rect r="r" b="b" t="t" l="l"/>
              <a:pathLst>
                <a:path h="1746756" w="3476192">
                  <a:moveTo>
                    <a:pt x="0" y="0"/>
                  </a:moveTo>
                  <a:lnTo>
                    <a:pt x="3476192" y="0"/>
                  </a:lnTo>
                  <a:lnTo>
                    <a:pt x="3476192" y="1746756"/>
                  </a:lnTo>
                  <a:lnTo>
                    <a:pt x="0" y="1746756"/>
                  </a:lnTo>
                  <a:close/>
                </a:path>
              </a:pathLst>
            </a:custGeom>
            <a:solidFill>
              <a:srgbClr val="FFFFFF"/>
            </a:solidFill>
          </p:spPr>
        </p:sp>
        <p:sp>
          <p:nvSpPr>
            <p:cNvPr name="TextBox 6" id="6"/>
            <p:cNvSpPr txBox="true"/>
            <p:nvPr/>
          </p:nvSpPr>
          <p:spPr>
            <a:xfrm>
              <a:off x="0" y="-57150"/>
              <a:ext cx="3476192" cy="1803906"/>
            </a:xfrm>
            <a:prstGeom prst="rect">
              <a:avLst/>
            </a:prstGeom>
          </p:spPr>
          <p:txBody>
            <a:bodyPr anchor="ctr" rtlCol="false" tIns="254000" lIns="254000" bIns="254000" rIns="254000"/>
            <a:lstStyle/>
            <a:p>
              <a:pPr algn="ctr">
                <a:lnSpc>
                  <a:spcPts val="3795"/>
                </a:lnSpc>
              </a:pPr>
            </a:p>
          </p:txBody>
        </p:sp>
      </p:grpSp>
      <p:sp>
        <p:nvSpPr>
          <p:cNvPr name="TextBox 7" id="7"/>
          <p:cNvSpPr txBox="true"/>
          <p:nvPr/>
        </p:nvSpPr>
        <p:spPr>
          <a:xfrm rot="0">
            <a:off x="1028700" y="538653"/>
            <a:ext cx="6953737" cy="771525"/>
          </a:xfrm>
          <a:prstGeom prst="rect">
            <a:avLst/>
          </a:prstGeom>
        </p:spPr>
        <p:txBody>
          <a:bodyPr anchor="t" rtlCol="false" tIns="0" lIns="0" bIns="0" rIns="0">
            <a:spAutoFit/>
          </a:bodyPr>
          <a:lstStyle/>
          <a:p>
            <a:pPr algn="l">
              <a:lnSpc>
                <a:spcPts val="5623"/>
              </a:lnSpc>
            </a:pPr>
            <a:r>
              <a:rPr lang="en-US" sz="4686">
                <a:solidFill>
                  <a:srgbClr val="1A1A1A"/>
                </a:solidFill>
                <a:latin typeface="Codec Pro ExtraBold"/>
                <a:ea typeface="Codec Pro ExtraBold"/>
                <a:cs typeface="Codec Pro ExtraBold"/>
                <a:sym typeface="Codec Pro ExtraBold"/>
              </a:rPr>
              <a:t>FUTURE ENHANCEMENT</a:t>
            </a:r>
          </a:p>
        </p:txBody>
      </p:sp>
      <p:sp>
        <p:nvSpPr>
          <p:cNvPr name="TextBox 8" id="8"/>
          <p:cNvSpPr txBox="true"/>
          <p:nvPr/>
        </p:nvSpPr>
        <p:spPr>
          <a:xfrm rot="0">
            <a:off x="3020202" y="2670559"/>
            <a:ext cx="11903050" cy="4215419"/>
          </a:xfrm>
          <a:prstGeom prst="rect">
            <a:avLst/>
          </a:prstGeom>
        </p:spPr>
        <p:txBody>
          <a:bodyPr anchor="t" rtlCol="false" tIns="0" lIns="0" bIns="0" rIns="0">
            <a:spAutoFit/>
          </a:bodyPr>
          <a:lstStyle/>
          <a:p>
            <a:pPr algn="just">
              <a:lnSpc>
                <a:spcPts val="5562"/>
              </a:lnSpc>
            </a:pPr>
            <a:r>
              <a:rPr lang="en-US" sz="4278">
                <a:solidFill>
                  <a:srgbClr val="1A1A1A"/>
                </a:solidFill>
                <a:latin typeface="Open Sauce"/>
                <a:ea typeface="Open Sauce"/>
                <a:cs typeface="Open Sauce"/>
                <a:sym typeface="Open Sauce"/>
              </a:rPr>
              <a:t>Future enhancements for a team travel planning tool could incorporate cutting-edge technology to make the process more seamless, efficient, and user-friendly. Here are key areas for improvement:</a:t>
            </a:r>
          </a:p>
          <a:p>
            <a:pPr algn="just">
              <a:lnSpc>
                <a:spcPts val="556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7021980" y="3128204"/>
            <a:ext cx="5440505" cy="544050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4" id="4"/>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5768687" y="-1502203"/>
            <a:ext cx="5440505" cy="544050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7" id="7"/>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1337617" y="-3006405"/>
            <a:ext cx="5440505" cy="54405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0" id="10"/>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710840" y="9267917"/>
            <a:ext cx="5440505" cy="54405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solidFill>
          </p:spPr>
        </p:sp>
        <p:sp>
          <p:nvSpPr>
            <p:cNvPr name="TextBox 13" id="13"/>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3099383" y="4710088"/>
            <a:ext cx="5440505" cy="54405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name="TextBox 16" id="16"/>
            <p:cNvSpPr txBox="true"/>
            <p:nvPr/>
          </p:nvSpPr>
          <p:spPr>
            <a:xfrm>
              <a:off x="139700" y="120650"/>
              <a:ext cx="533400" cy="552450"/>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2176324" y="1218049"/>
            <a:ext cx="13592363" cy="7657669"/>
          </a:xfrm>
          <a:custGeom>
            <a:avLst/>
            <a:gdLst/>
            <a:ahLst/>
            <a:cxnLst/>
            <a:rect r="r" b="b" t="t" l="l"/>
            <a:pathLst>
              <a:path h="7657669" w="13592363">
                <a:moveTo>
                  <a:pt x="0" y="0"/>
                </a:moveTo>
                <a:lnTo>
                  <a:pt x="13592363" y="0"/>
                </a:lnTo>
                <a:lnTo>
                  <a:pt x="13592363" y="7657669"/>
                </a:lnTo>
                <a:lnTo>
                  <a:pt x="0" y="7657669"/>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DAGR2mzLfQE</dc:identifier>
  <dcterms:modified xsi:type="dcterms:W3CDTF">2011-08-01T06:04:30Z</dcterms:modified>
  <cp:revision>1</cp:revision>
  <dc:title>Black and white modern professional business proposal presentation</dc:title>
</cp:coreProperties>
</file>